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Kanit"/>
      <p:regular r:id="rId15"/>
    </p:embeddedFont>
    <p:embeddedFont>
      <p:font typeface="Kanit"/>
      <p:regular r:id="rId16"/>
    </p:embeddedFont>
    <p:embeddedFont>
      <p:font typeface="Kanit"/>
      <p:regular r:id="rId17"/>
    </p:embeddedFont>
    <p:embeddedFont>
      <p:font typeface="Kanit"/>
      <p:regular r:id="rId18"/>
    </p:embeddedFont>
    <p:embeddedFont>
      <p:font typeface="Martel Sans Light"/>
      <p:regular r:id="rId19"/>
    </p:embeddedFont>
    <p:embeddedFont>
      <p:font typeface="Martel Sans Light"/>
      <p:regular r:id="rId20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71C4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00C35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image" Target="../media/image-1-2.png"/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image" Target="../media/image-5-5.png"/><Relationship Id="rId6" Type="http://schemas.openxmlformats.org/officeDocument/2006/relationships/slideLayout" Target="../slideLayouts/slideLayout6.xml"/><Relationship Id="rId7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46899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Telegram-боты: Обзор и Возможности</a:t>
            </a:r>
            <a:endParaRPr lang="en-US" sz="4400" dirty="0"/>
          </a:p>
        </p:txBody>
      </p:sp>
      <p:sp>
        <p:nvSpPr>
          <p:cNvPr id="4" name="Text 1"/>
          <p:cNvSpPr/>
          <p:nvPr/>
        </p:nvSpPr>
        <p:spPr>
          <a:xfrm>
            <a:off x="6324124" y="3236000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Этот Telegram-бот строит графики по заданной функции быстро и удобно.</a:t>
            </a:r>
            <a:endParaRPr lang="en-US" sz="1850" dirty="0"/>
          </a:p>
        </p:txBody>
      </p:sp>
      <p:sp>
        <p:nvSpPr>
          <p:cNvPr id="5" name="Text 2"/>
          <p:cNvSpPr/>
          <p:nvPr/>
        </p:nvSpPr>
        <p:spPr>
          <a:xfrm>
            <a:off x="6324124" y="4271248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Главная сложность — добавление новых функций в короткие сроки.</a:t>
            </a:r>
            <a:endParaRPr lang="en-US" sz="1850" dirty="0"/>
          </a:p>
        </p:txBody>
      </p:sp>
      <p:sp>
        <p:nvSpPr>
          <p:cNvPr id="6" name="Text 3"/>
          <p:cNvSpPr/>
          <p:nvPr/>
        </p:nvSpPr>
        <p:spPr>
          <a:xfrm>
            <a:off x="6324124" y="5306497"/>
            <a:ext cx="7468553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Пример успешного бота — @GraphCalcBot, популярный среди пользователей.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324124" y="6359604"/>
            <a:ext cx="382905" cy="382905"/>
          </a:xfrm>
          <a:prstGeom prst="roundRect">
            <a:avLst>
              <a:gd name="adj" fmla="val 23878209"/>
            </a:avLst>
          </a:prstGeom>
          <a:noFill/>
          <a:ln w="7620">
            <a:solidFill>
              <a:srgbClr val="4D4D51"/>
            </a:solidFill>
            <a:prstDash val="solid"/>
          </a:ln>
        </p:spPr>
      </p:sp>
      <p:pic>
        <p:nvPicPr>
          <p:cNvPr id="8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1744" y="6367224"/>
            <a:ext cx="367665" cy="367665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6826687" y="6341745"/>
            <a:ext cx="1032510" cy="4188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250"/>
              </a:lnSpc>
              <a:buNone/>
            </a:pPr>
            <a:r>
              <a:rPr lang="en-US" sz="2350" b="1" dirty="0">
                <a:solidFill>
                  <a:srgbClr val="D9E1FF"/>
                </a:solidFill>
                <a:latin typeface="Martel Sans Bold" pitchFamily="34" charset="0"/>
                <a:ea typeface="Martel Sans Bold" pitchFamily="34" charset="-122"/>
                <a:cs typeface="Martel Sans Bold" pitchFamily="34" charset="-120"/>
              </a:rPr>
              <a:t>by Лев</a:t>
            </a:r>
            <a:endParaRPr lang="en-US" sz="23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837724" y="897493"/>
            <a:ext cx="7468553" cy="14080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Функциональность Telegram-ботов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837724" y="266450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1615559" y="2746772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Автоматизация задач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615559" y="3594259"/>
            <a:ext cx="2806898" cy="153209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Ввод функции — и через пол минуты готов график, не нужно искать вручную.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4721662" y="2664500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5499497" y="2746772"/>
            <a:ext cx="2806898" cy="70389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Интеграция с сервисами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5499497" y="3594259"/>
            <a:ext cx="2806898" cy="191512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Бот полностью бесплатный и доступный для всех пользователей Telegram.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837724" y="5988129"/>
            <a:ext cx="538520" cy="538520"/>
          </a:xfrm>
          <a:prstGeom prst="roundRect">
            <a:avLst>
              <a:gd name="adj" fmla="val 6668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1615559" y="6070402"/>
            <a:ext cx="2886432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Поддержка клиентов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615559" y="6565940"/>
            <a:ext cx="6690717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Связь через Telegram @Laberint_ctradaniy для быстрого решения вопросов.</a:t>
            </a:r>
            <a:endParaRPr lang="en-US" sz="18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57317" y="531257"/>
            <a:ext cx="7802166" cy="11277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4400"/>
              </a:lnSpc>
              <a:buNone/>
            </a:pPr>
            <a:r>
              <a:rPr lang="en-US" sz="35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Преимущества Использования Telegram-ботов для Бизнеса</a:t>
            </a:r>
            <a:endParaRPr lang="en-US" sz="3550" dirty="0"/>
          </a:p>
        </p:txBody>
      </p:sp>
      <p:sp>
        <p:nvSpPr>
          <p:cNvPr id="4" name="Shape 1"/>
          <p:cNvSpPr/>
          <p:nvPr/>
        </p:nvSpPr>
        <p:spPr>
          <a:xfrm>
            <a:off x="6157317" y="1946553"/>
            <a:ext cx="7802166" cy="1086922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6349008" y="2138243"/>
            <a:ext cx="2255401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Вовлеченность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6349008" y="2535079"/>
            <a:ext cx="741878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Интерактивное общение с клиентами повышает их интерес и лояльность.</a:t>
            </a:r>
            <a:endParaRPr lang="en-US" sz="1500" dirty="0"/>
          </a:p>
        </p:txBody>
      </p:sp>
      <p:sp>
        <p:nvSpPr>
          <p:cNvPr id="7" name="Shape 4"/>
          <p:cNvSpPr/>
          <p:nvPr/>
        </p:nvSpPr>
        <p:spPr>
          <a:xfrm>
            <a:off x="6157317" y="3225165"/>
            <a:ext cx="7802166" cy="1393627"/>
          </a:xfrm>
          <a:prstGeom prst="roundRect">
            <a:avLst>
              <a:gd name="adj" fmla="val 2063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6349008" y="3416856"/>
            <a:ext cx="2255401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Поддержка</a:t>
            </a:r>
            <a:endParaRPr lang="en-US" sz="1750" dirty="0"/>
          </a:p>
        </p:txBody>
      </p:sp>
      <p:sp>
        <p:nvSpPr>
          <p:cNvPr id="9" name="Text 6"/>
          <p:cNvSpPr/>
          <p:nvPr/>
        </p:nvSpPr>
        <p:spPr>
          <a:xfrm>
            <a:off x="6349008" y="3813691"/>
            <a:ext cx="7418784" cy="6134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Автоматизация снижает нагрузку на службу поддержки и уменьшает время ожидания.</a:t>
            </a:r>
            <a:endParaRPr lang="en-US" sz="1500" dirty="0"/>
          </a:p>
        </p:txBody>
      </p:sp>
      <p:sp>
        <p:nvSpPr>
          <p:cNvPr id="10" name="Shape 7"/>
          <p:cNvSpPr/>
          <p:nvPr/>
        </p:nvSpPr>
        <p:spPr>
          <a:xfrm>
            <a:off x="6157317" y="4810482"/>
            <a:ext cx="7802166" cy="1086922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6349008" y="5002173"/>
            <a:ext cx="2255401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Аналитика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6349008" y="5399008"/>
            <a:ext cx="741878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Сбор данных о поведении клиентов помогает улучшать сервис и продукты.</a:t>
            </a:r>
            <a:endParaRPr lang="en-US" sz="1500" dirty="0"/>
          </a:p>
        </p:txBody>
      </p:sp>
      <p:sp>
        <p:nvSpPr>
          <p:cNvPr id="13" name="Shape 10"/>
          <p:cNvSpPr/>
          <p:nvPr/>
        </p:nvSpPr>
        <p:spPr>
          <a:xfrm>
            <a:off x="6157317" y="6089094"/>
            <a:ext cx="7802166" cy="1086922"/>
          </a:xfrm>
          <a:prstGeom prst="roundRect">
            <a:avLst>
              <a:gd name="adj" fmla="val 2646"/>
            </a:avLst>
          </a:prstGeom>
          <a:solidFill>
            <a:srgbClr val="2F2B54"/>
          </a:solidFill>
          <a:ln/>
        </p:spPr>
      </p:sp>
      <p:sp>
        <p:nvSpPr>
          <p:cNvPr id="14" name="Text 11"/>
          <p:cNvSpPr/>
          <p:nvPr/>
        </p:nvSpPr>
        <p:spPr>
          <a:xfrm>
            <a:off x="6349008" y="6280785"/>
            <a:ext cx="2255401" cy="2818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Коммуникация</a:t>
            </a:r>
            <a:endParaRPr lang="en-US" sz="1750" dirty="0"/>
          </a:p>
        </p:txBody>
      </p:sp>
      <p:sp>
        <p:nvSpPr>
          <p:cNvPr id="15" name="Text 12"/>
          <p:cNvSpPr/>
          <p:nvPr/>
        </p:nvSpPr>
        <p:spPr>
          <a:xfrm>
            <a:off x="6349008" y="6677620"/>
            <a:ext cx="7418784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Прямое мгновенное информирование клиентов через бот.</a:t>
            </a:r>
            <a:endParaRPr lang="en-US" sz="1500" dirty="0"/>
          </a:p>
        </p:txBody>
      </p:sp>
      <p:sp>
        <p:nvSpPr>
          <p:cNvPr id="16" name="Text 13"/>
          <p:cNvSpPr/>
          <p:nvPr/>
        </p:nvSpPr>
        <p:spPr>
          <a:xfrm>
            <a:off x="6157317" y="7391638"/>
            <a:ext cx="7802166" cy="3067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5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Например, чат-бот Сбербанка обрабатывает около 30% запросов.</a:t>
            </a:r>
            <a:endParaRPr lang="en-US" sz="15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2234565"/>
            <a:ext cx="7420451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Разработка Telegram-ботов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837724" y="3536871"/>
            <a:ext cx="36496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Языки программирования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Python</a:t>
            </a:r>
            <a:endParaRPr lang="en-US" sz="1850" dirty="0"/>
          </a:p>
        </p:txBody>
      </p:sp>
      <p:sp>
        <p:nvSpPr>
          <p:cNvPr id="5" name="Text 3"/>
          <p:cNvSpPr/>
          <p:nvPr/>
        </p:nvSpPr>
        <p:spPr>
          <a:xfrm>
            <a:off x="837724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JavaScript</a:t>
            </a:r>
            <a:endParaRPr lang="en-US" sz="1850" dirty="0"/>
          </a:p>
        </p:txBody>
      </p:sp>
      <p:sp>
        <p:nvSpPr>
          <p:cNvPr id="6" name="Text 4"/>
          <p:cNvSpPr/>
          <p:nvPr/>
        </p:nvSpPr>
        <p:spPr>
          <a:xfrm>
            <a:off x="837724" y="506158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Node.js</a:t>
            </a:r>
            <a:endParaRPr lang="en-US" sz="1850" dirty="0"/>
          </a:p>
        </p:txBody>
      </p:sp>
      <p:sp>
        <p:nvSpPr>
          <p:cNvPr id="7" name="Text 5"/>
          <p:cNvSpPr/>
          <p:nvPr/>
        </p:nvSpPr>
        <p:spPr>
          <a:xfrm>
            <a:off x="837724" y="552831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PHP</a:t>
            </a:r>
            <a:endParaRPr lang="en-US" sz="1850" dirty="0"/>
          </a:p>
        </p:txBody>
      </p:sp>
      <p:sp>
        <p:nvSpPr>
          <p:cNvPr id="8" name="Text 6"/>
          <p:cNvSpPr/>
          <p:nvPr/>
        </p:nvSpPr>
        <p:spPr>
          <a:xfrm>
            <a:off x="7614761" y="3536871"/>
            <a:ext cx="2990731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Инструменты и этапы</a:t>
            </a:r>
            <a:endParaRPr lang="en-US" sz="2200" dirty="0"/>
          </a:p>
        </p:txBody>
      </p:sp>
      <p:sp>
        <p:nvSpPr>
          <p:cNvPr id="9" name="Text 7"/>
          <p:cNvSpPr/>
          <p:nvPr/>
        </p:nvSpPr>
        <p:spPr>
          <a:xfrm>
            <a:off x="7614761" y="4128135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Библиотеки: Telebot, Telegraf</a:t>
            </a:r>
            <a:endParaRPr lang="en-US" sz="1850" dirty="0"/>
          </a:p>
        </p:txBody>
      </p:sp>
      <p:sp>
        <p:nvSpPr>
          <p:cNvPr id="10" name="Text 8"/>
          <p:cNvSpPr/>
          <p:nvPr/>
        </p:nvSpPr>
        <p:spPr>
          <a:xfrm>
            <a:off x="7614761" y="4594860"/>
            <a:ext cx="6185535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API Telegram Bot</a:t>
            </a:r>
            <a:endParaRPr lang="en-US" sz="1850" dirty="0"/>
          </a:p>
        </p:txBody>
      </p:sp>
      <p:sp>
        <p:nvSpPr>
          <p:cNvPr id="11" name="Text 9"/>
          <p:cNvSpPr/>
          <p:nvPr/>
        </p:nvSpPr>
        <p:spPr>
          <a:xfrm>
            <a:off x="7614761" y="5061585"/>
            <a:ext cx="6185535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3000"/>
              </a:lnSpc>
              <a:buSzPct val="100000"/>
              <a:buChar char="•"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Планирование, Кодирование, Тестирование, Запуск</a:t>
            </a:r>
            <a:endParaRPr lang="en-US" sz="18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17801" y="858083"/>
            <a:ext cx="7022663" cy="61460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Монетизация Telegram-ботов</a:t>
            </a:r>
            <a:endParaRPr lang="en-US" sz="38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7801" y="1786176"/>
            <a:ext cx="1044892" cy="125396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576185" y="1995130"/>
            <a:ext cx="2458760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Платный доступ</a:t>
            </a:r>
            <a:endParaRPr lang="en-US" sz="1900" dirty="0"/>
          </a:p>
        </p:txBody>
      </p:sp>
      <p:sp>
        <p:nvSpPr>
          <p:cNvPr id="6" name="Text 2"/>
          <p:cNvSpPr/>
          <p:nvPr/>
        </p:nvSpPr>
        <p:spPr>
          <a:xfrm>
            <a:off x="7576185" y="2427803"/>
            <a:ext cx="632281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Подписка на премиум-функции и расширенные возможности.</a:t>
            </a:r>
            <a:endParaRPr lang="en-US" sz="160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801" y="3040142"/>
            <a:ext cx="1044892" cy="125396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576185" y="3249097"/>
            <a:ext cx="2458760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Реклама</a:t>
            </a:r>
            <a:endParaRPr lang="en-US" sz="1900" dirty="0"/>
          </a:p>
        </p:txBody>
      </p:sp>
      <p:sp>
        <p:nvSpPr>
          <p:cNvPr id="9" name="Text 4"/>
          <p:cNvSpPr/>
          <p:nvPr/>
        </p:nvSpPr>
        <p:spPr>
          <a:xfrm>
            <a:off x="7576185" y="3681770"/>
            <a:ext cx="632281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Вывод рекламы внутри диалогов с ботом.</a:t>
            </a:r>
            <a:endParaRPr lang="en-US" sz="160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17801" y="4294108"/>
            <a:ext cx="1044892" cy="125396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576185" y="4503063"/>
            <a:ext cx="2458760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Партнерства</a:t>
            </a:r>
            <a:endParaRPr lang="en-US" sz="1900" dirty="0"/>
          </a:p>
        </p:txBody>
      </p:sp>
      <p:sp>
        <p:nvSpPr>
          <p:cNvPr id="12" name="Text 6"/>
          <p:cNvSpPr/>
          <p:nvPr/>
        </p:nvSpPr>
        <p:spPr>
          <a:xfrm>
            <a:off x="7576185" y="4935736"/>
            <a:ext cx="632281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Продвижение товаров и услуг партнеров через бот.</a:t>
            </a:r>
            <a:endParaRPr lang="en-US" sz="1600" dirty="0"/>
          </a:p>
        </p:txBody>
      </p:sp>
      <p:pic>
        <p:nvPicPr>
          <p:cNvPr id="13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801" y="5548074"/>
            <a:ext cx="1044892" cy="125396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576185" y="5757029"/>
            <a:ext cx="2458760" cy="30730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400"/>
              </a:lnSpc>
              <a:buNone/>
            </a:pPr>
            <a:r>
              <a:rPr lang="en-US" sz="19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Продажа товаров</a:t>
            </a:r>
            <a:endParaRPr lang="en-US" sz="1900" dirty="0"/>
          </a:p>
        </p:txBody>
      </p:sp>
      <p:sp>
        <p:nvSpPr>
          <p:cNvPr id="15" name="Text 8"/>
          <p:cNvSpPr/>
          <p:nvPr/>
        </p:nvSpPr>
        <p:spPr>
          <a:xfrm>
            <a:off x="7576185" y="6189702"/>
            <a:ext cx="6322814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Электронная коммерция напрямую в Telegram.</a:t>
            </a:r>
            <a:endParaRPr lang="en-US" sz="1600" dirty="0"/>
          </a:p>
        </p:txBody>
      </p:sp>
      <p:sp>
        <p:nvSpPr>
          <p:cNvPr id="16" name="Text 9"/>
          <p:cNvSpPr/>
          <p:nvPr/>
        </p:nvSpPr>
        <p:spPr>
          <a:xfrm>
            <a:off x="6217801" y="7037070"/>
            <a:ext cx="7681198" cy="3343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Пример: бот для онлайн-образования с платным доступом к курсам.</a:t>
            </a:r>
            <a:endParaRPr lang="en-US" sz="16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837724" y="1256348"/>
            <a:ext cx="6666667" cy="7040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Будущее Telegram-ботов</a:t>
            </a:r>
            <a:endParaRPr lang="en-US" sz="4400" dirty="0"/>
          </a:p>
        </p:txBody>
      </p:sp>
      <p:sp>
        <p:nvSpPr>
          <p:cNvPr id="3" name="Text 1"/>
          <p:cNvSpPr/>
          <p:nvPr/>
        </p:nvSpPr>
        <p:spPr>
          <a:xfrm>
            <a:off x="1872972" y="266057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ИИ интеграция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837724" y="3156109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Улучшение ответов и персонализация общения с пользователями.</a:t>
            </a:r>
            <a:endParaRPr lang="en-US" sz="1850" dirty="0"/>
          </a:p>
        </p:txBody>
      </p:sp>
      <p:pic>
        <p:nvPicPr>
          <p:cNvPr id="5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6223516" y="3183969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1</a:t>
            </a:r>
            <a:endParaRPr lang="en-US" sz="2800" dirty="0"/>
          </a:p>
        </p:txBody>
      </p:sp>
      <p:sp>
        <p:nvSpPr>
          <p:cNvPr id="7" name="Text 4"/>
          <p:cNvSpPr/>
          <p:nvPr/>
        </p:nvSpPr>
        <p:spPr>
          <a:xfrm>
            <a:off x="9941243" y="2852023"/>
            <a:ext cx="3000018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Расширение функций</a:t>
            </a:r>
            <a:endParaRPr lang="en-US" sz="2200" dirty="0"/>
          </a:p>
        </p:txBody>
      </p:sp>
      <p:sp>
        <p:nvSpPr>
          <p:cNvPr id="8" name="Text 5"/>
          <p:cNvSpPr/>
          <p:nvPr/>
        </p:nvSpPr>
        <p:spPr>
          <a:xfrm>
            <a:off x="9941243" y="3347561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Появление новых возможностей и сферы применения.</a:t>
            </a:r>
            <a:endParaRPr lang="en-US" sz="1850" dirty="0"/>
          </a:p>
        </p:txBody>
      </p:sp>
      <p:pic>
        <p:nvPicPr>
          <p:cNvPr id="9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8434388" y="3569732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2</a:t>
            </a:r>
            <a:endParaRPr lang="en-US" sz="2800" dirty="0"/>
          </a:p>
        </p:txBody>
      </p:sp>
      <p:sp>
        <p:nvSpPr>
          <p:cNvPr id="11" name="Text 7"/>
          <p:cNvSpPr/>
          <p:nvPr/>
        </p:nvSpPr>
        <p:spPr>
          <a:xfrm>
            <a:off x="9941243" y="52986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Рост популярности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9941243" y="5794177"/>
            <a:ext cx="3851434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Увеличение числа пользователей и разработчиков в экосистеме.</a:t>
            </a:r>
            <a:endParaRPr lang="en-US" sz="1850" dirty="0"/>
          </a:p>
        </p:txBody>
      </p:sp>
      <p:pic>
        <p:nvPicPr>
          <p:cNvPr id="13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8048625" y="5780603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3</a:t>
            </a:r>
            <a:endParaRPr lang="en-US" sz="2800" dirty="0"/>
          </a:p>
        </p:txBody>
      </p:sp>
      <p:sp>
        <p:nvSpPr>
          <p:cNvPr id="15" name="Text 10"/>
          <p:cNvSpPr/>
          <p:nvPr/>
        </p:nvSpPr>
        <p:spPr>
          <a:xfrm>
            <a:off x="1762601" y="5107067"/>
            <a:ext cx="2926556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r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Развитие платформы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837724" y="5602605"/>
            <a:ext cx="3851434" cy="114907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r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Новые инструменты и API делают разработку проще и эффективней.</a:t>
            </a:r>
            <a:endParaRPr lang="en-US" sz="1850" dirty="0"/>
          </a:p>
        </p:txBody>
      </p:sp>
      <p:pic>
        <p:nvPicPr>
          <p:cNvPr id="17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8131" y="2439114"/>
            <a:ext cx="4534138" cy="4534138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5837753" y="5394841"/>
            <a:ext cx="358140" cy="4476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500"/>
              </a:lnSpc>
              <a:buNone/>
            </a:pPr>
            <a:r>
              <a:rPr lang="en-US" sz="28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4</a:t>
            </a:r>
            <a:endParaRPr lang="en-US" sz="28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324124" y="1010960"/>
            <a:ext cx="7468553" cy="21120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5500"/>
              </a:lnSpc>
              <a:buNone/>
            </a:pPr>
            <a:r>
              <a:rPr lang="en-US" sz="440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Заключение: Telegram-боты как Инструмент Будущего</a:t>
            </a:r>
            <a:endParaRPr lang="en-US" sz="4400" dirty="0"/>
          </a:p>
        </p:txBody>
      </p:sp>
      <p:sp>
        <p:nvSpPr>
          <p:cNvPr id="4" name="Shape 1"/>
          <p:cNvSpPr/>
          <p:nvPr/>
        </p:nvSpPr>
        <p:spPr>
          <a:xfrm>
            <a:off x="6324124" y="3481983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2F2B54"/>
          </a:solidFill>
          <a:ln/>
        </p:spPr>
      </p:sp>
      <p:sp>
        <p:nvSpPr>
          <p:cNvPr id="5" name="Text 2"/>
          <p:cNvSpPr/>
          <p:nvPr/>
        </p:nvSpPr>
        <p:spPr>
          <a:xfrm>
            <a:off x="6862524" y="3481983"/>
            <a:ext cx="2925723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Мощный инструмент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862524" y="3977521"/>
            <a:ext cx="6930152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Автоматизация, коммуникация и бизнес — всё в одном.</a:t>
            </a:r>
            <a:endParaRPr lang="en-US" sz="1850" dirty="0"/>
          </a:p>
        </p:txBody>
      </p:sp>
      <p:sp>
        <p:nvSpPr>
          <p:cNvPr id="7" name="Shape 4"/>
          <p:cNvSpPr/>
          <p:nvPr/>
        </p:nvSpPr>
        <p:spPr>
          <a:xfrm>
            <a:off x="6683097" y="4599861"/>
            <a:ext cx="179427" cy="878562"/>
          </a:xfrm>
          <a:prstGeom prst="roundRect">
            <a:avLst>
              <a:gd name="adj" fmla="val 20012"/>
            </a:avLst>
          </a:prstGeom>
          <a:solidFill>
            <a:srgbClr val="2F2B54"/>
          </a:solidFill>
          <a:ln/>
        </p:spPr>
      </p:sp>
      <p:sp>
        <p:nvSpPr>
          <p:cNvPr id="8" name="Text 5"/>
          <p:cNvSpPr/>
          <p:nvPr/>
        </p:nvSpPr>
        <p:spPr>
          <a:xfrm>
            <a:off x="7221498" y="4599861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Технологии и рост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221498" y="5095399"/>
            <a:ext cx="6571178" cy="3830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Развитие открывает новые перспективы для инноваций.</a:t>
            </a:r>
            <a:endParaRPr lang="en-US" sz="1850" dirty="0"/>
          </a:p>
        </p:txBody>
      </p:sp>
      <p:sp>
        <p:nvSpPr>
          <p:cNvPr id="10" name="Shape 7"/>
          <p:cNvSpPr/>
          <p:nvPr/>
        </p:nvSpPr>
        <p:spPr>
          <a:xfrm>
            <a:off x="7042190" y="5717738"/>
            <a:ext cx="179427" cy="1261586"/>
          </a:xfrm>
          <a:prstGeom prst="roundRect">
            <a:avLst>
              <a:gd name="adj" fmla="val 20012"/>
            </a:avLst>
          </a:prstGeom>
          <a:solidFill>
            <a:srgbClr val="2F2B54"/>
          </a:solidFill>
          <a:ln/>
        </p:spPr>
      </p:sp>
      <p:sp>
        <p:nvSpPr>
          <p:cNvPr id="11" name="Text 8"/>
          <p:cNvSpPr/>
          <p:nvPr/>
        </p:nvSpPr>
        <p:spPr>
          <a:xfrm>
            <a:off x="7580590" y="5717738"/>
            <a:ext cx="2816185" cy="3519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D9E1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Инвестиции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7580590" y="6213277"/>
            <a:ext cx="6212086" cy="76604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3000"/>
              </a:lnSpc>
              <a:buNone/>
            </a:pPr>
            <a:r>
              <a:rPr lang="en-US" sz="185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Вкладывая в бот-разработку, вы создаёте будущее бизнеса.</a:t>
            </a:r>
            <a:endParaRPr lang="en-US" sz="18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599611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7829" y="3171468"/>
            <a:ext cx="6238399" cy="61162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3850" dirty="0">
                <a:solidFill>
                  <a:srgbClr val="FFFFFF"/>
                </a:solidFill>
                <a:latin typeface="Kanit" pitchFamily="34" charset="0"/>
                <a:ea typeface="Kanit" pitchFamily="34" charset="-122"/>
                <a:cs typeface="Kanit" pitchFamily="34" charset="-120"/>
              </a:rPr>
              <a:t>Экономика моего проекта</a:t>
            </a:r>
            <a:endParaRPr lang="en-US" sz="3850" dirty="0"/>
          </a:p>
        </p:txBody>
      </p:sp>
      <p:sp>
        <p:nvSpPr>
          <p:cNvPr id="4" name="Shape 1"/>
          <p:cNvSpPr/>
          <p:nvPr/>
        </p:nvSpPr>
        <p:spPr>
          <a:xfrm>
            <a:off x="727829" y="4095036"/>
            <a:ext cx="13174742" cy="3003113"/>
          </a:xfrm>
          <a:prstGeom prst="roundRect">
            <a:avLst>
              <a:gd name="adj" fmla="val 1039"/>
            </a:avLst>
          </a:prstGeom>
          <a:noFill/>
          <a:ln w="7620">
            <a:solidFill>
              <a:srgbClr val="FFFFFF">
                <a:alpha val="24000"/>
              </a:srgbClr>
            </a:solidFill>
            <a:prstDash val="solid"/>
          </a:ln>
        </p:spPr>
      </p:sp>
      <p:sp>
        <p:nvSpPr>
          <p:cNvPr id="5" name="Shape 2"/>
          <p:cNvSpPr/>
          <p:nvPr/>
        </p:nvSpPr>
        <p:spPr>
          <a:xfrm>
            <a:off x="735449" y="4102656"/>
            <a:ext cx="13159502" cy="5975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6" name="Text 3"/>
          <p:cNvSpPr/>
          <p:nvPr/>
        </p:nvSpPr>
        <p:spPr>
          <a:xfrm>
            <a:off x="943332" y="4235053"/>
            <a:ext cx="6160175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Зарплата программиста</a:t>
            </a:r>
            <a:endParaRPr lang="en-US" sz="1600" dirty="0"/>
          </a:p>
        </p:txBody>
      </p:sp>
      <p:sp>
        <p:nvSpPr>
          <p:cNvPr id="7" name="Text 4"/>
          <p:cNvSpPr/>
          <p:nvPr/>
        </p:nvSpPr>
        <p:spPr>
          <a:xfrm>
            <a:off x="7526893" y="4235053"/>
            <a:ext cx="6160175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50 000 ₽</a:t>
            </a:r>
            <a:endParaRPr lang="en-US" sz="1600" dirty="0"/>
          </a:p>
        </p:txBody>
      </p:sp>
      <p:sp>
        <p:nvSpPr>
          <p:cNvPr id="8" name="Shape 5"/>
          <p:cNvSpPr/>
          <p:nvPr/>
        </p:nvSpPr>
        <p:spPr>
          <a:xfrm>
            <a:off x="735449" y="4700230"/>
            <a:ext cx="13159502" cy="5975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9" name="Text 6"/>
          <p:cNvSpPr/>
          <p:nvPr/>
        </p:nvSpPr>
        <p:spPr>
          <a:xfrm>
            <a:off x="943332" y="4832628"/>
            <a:ext cx="6160175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Время разработки</a:t>
            </a:r>
            <a:endParaRPr lang="en-US" sz="1600" dirty="0"/>
          </a:p>
        </p:txBody>
      </p:sp>
      <p:sp>
        <p:nvSpPr>
          <p:cNvPr id="10" name="Text 7"/>
          <p:cNvSpPr/>
          <p:nvPr/>
        </p:nvSpPr>
        <p:spPr>
          <a:xfrm>
            <a:off x="7526893" y="4832628"/>
            <a:ext cx="6160175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24 часа</a:t>
            </a:r>
            <a:endParaRPr lang="en-US" sz="1600" dirty="0"/>
          </a:p>
        </p:txBody>
      </p:sp>
      <p:sp>
        <p:nvSpPr>
          <p:cNvPr id="11" name="Shape 8"/>
          <p:cNvSpPr/>
          <p:nvPr/>
        </p:nvSpPr>
        <p:spPr>
          <a:xfrm>
            <a:off x="735449" y="5297805"/>
            <a:ext cx="13159502" cy="5975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2" name="Text 9"/>
          <p:cNvSpPr/>
          <p:nvPr/>
        </p:nvSpPr>
        <p:spPr>
          <a:xfrm>
            <a:off x="943332" y="5430203"/>
            <a:ext cx="6160175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Стоимость проекта</a:t>
            </a:r>
            <a:endParaRPr lang="en-US" sz="1600" dirty="0"/>
          </a:p>
        </p:txBody>
      </p:sp>
      <p:sp>
        <p:nvSpPr>
          <p:cNvPr id="13" name="Text 10"/>
          <p:cNvSpPr/>
          <p:nvPr/>
        </p:nvSpPr>
        <p:spPr>
          <a:xfrm>
            <a:off x="7526893" y="5430203"/>
            <a:ext cx="6160175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1 875 ₽</a:t>
            </a:r>
            <a:endParaRPr lang="en-US" sz="1600" dirty="0"/>
          </a:p>
        </p:txBody>
      </p:sp>
      <p:sp>
        <p:nvSpPr>
          <p:cNvPr id="14" name="Shape 11"/>
          <p:cNvSpPr/>
          <p:nvPr/>
        </p:nvSpPr>
        <p:spPr>
          <a:xfrm>
            <a:off x="735449" y="5895380"/>
            <a:ext cx="13159502" cy="597575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</p:sp>
      <p:sp>
        <p:nvSpPr>
          <p:cNvPr id="15" name="Text 12"/>
          <p:cNvSpPr/>
          <p:nvPr/>
        </p:nvSpPr>
        <p:spPr>
          <a:xfrm>
            <a:off x="943332" y="6027777"/>
            <a:ext cx="6160175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Оплата за смену</a:t>
            </a:r>
            <a:endParaRPr lang="en-US" sz="1600" dirty="0"/>
          </a:p>
        </p:txBody>
      </p:sp>
      <p:sp>
        <p:nvSpPr>
          <p:cNvPr id="16" name="Text 13"/>
          <p:cNvSpPr/>
          <p:nvPr/>
        </p:nvSpPr>
        <p:spPr>
          <a:xfrm>
            <a:off x="7526893" y="6027777"/>
            <a:ext cx="6160175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625 ₽</a:t>
            </a:r>
            <a:endParaRPr lang="en-US" sz="1600" dirty="0"/>
          </a:p>
        </p:txBody>
      </p:sp>
      <p:sp>
        <p:nvSpPr>
          <p:cNvPr id="17" name="Shape 14"/>
          <p:cNvSpPr/>
          <p:nvPr/>
        </p:nvSpPr>
        <p:spPr>
          <a:xfrm>
            <a:off x="735449" y="6492954"/>
            <a:ext cx="13159502" cy="59757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</p:sp>
      <p:sp>
        <p:nvSpPr>
          <p:cNvPr id="18" name="Text 15"/>
          <p:cNvSpPr/>
          <p:nvPr/>
        </p:nvSpPr>
        <p:spPr>
          <a:xfrm>
            <a:off x="943332" y="6625352"/>
            <a:ext cx="6160175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Срок окупаемости</a:t>
            </a:r>
            <a:endParaRPr lang="en-US" sz="1600" dirty="0"/>
          </a:p>
        </p:txBody>
      </p:sp>
      <p:sp>
        <p:nvSpPr>
          <p:cNvPr id="19" name="Text 16"/>
          <p:cNvSpPr/>
          <p:nvPr/>
        </p:nvSpPr>
        <p:spPr>
          <a:xfrm>
            <a:off x="7526893" y="6625352"/>
            <a:ext cx="6160175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Бесконечность (благие цели)</a:t>
            </a:r>
            <a:endParaRPr lang="en-US" sz="1600" dirty="0"/>
          </a:p>
        </p:txBody>
      </p:sp>
      <p:sp>
        <p:nvSpPr>
          <p:cNvPr id="20" name="Text 17"/>
          <p:cNvSpPr/>
          <p:nvPr/>
        </p:nvSpPr>
        <p:spPr>
          <a:xfrm>
            <a:off x="727829" y="7332107"/>
            <a:ext cx="13174742" cy="332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00" dirty="0">
                <a:solidFill>
                  <a:srgbClr val="D9E1FF"/>
                </a:solidFill>
                <a:latin typeface="Martel Sans Light" pitchFamily="34" charset="0"/>
                <a:ea typeface="Martel Sans Light" pitchFamily="34" charset="-122"/>
                <a:cs typeface="Martel Sans Light" pitchFamily="34" charset="-120"/>
              </a:rPr>
              <a:t>Проект создан для пользы, окупаемость не является целью.</a:t>
            </a:r>
            <a:endParaRPr lang="en-US" sz="16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2025-05-22T04:07:04Z</dcterms:created>
  <dcterms:modified xsi:type="dcterms:W3CDTF">2025-05-22T04:07:04Z</dcterms:modified>
</cp:coreProperties>
</file>